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65" r:id="rId5"/>
    <p:sldId id="274" r:id="rId6"/>
    <p:sldId id="299" r:id="rId7"/>
    <p:sldId id="315" r:id="rId8"/>
    <p:sldId id="316" r:id="rId9"/>
    <p:sldId id="323" r:id="rId10"/>
    <p:sldId id="319" r:id="rId11"/>
    <p:sldId id="322" r:id="rId12"/>
    <p:sldId id="318" r:id="rId13"/>
    <p:sldId id="320" r:id="rId14"/>
    <p:sldId id="308" r:id="rId15"/>
    <p:sldId id="313" r:id="rId16"/>
    <p:sldId id="321" r:id="rId17"/>
    <p:sldId id="314" r:id="rId18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KALAITZIDOU" initials="M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A73E0F-E9B6-4A94-B212-04671FBC8BDE}" type="datetime1">
              <a:rPr lang="el-GR" smtClean="0"/>
              <a:pPr rtl="0"/>
              <a:t>9/9/2021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581219-5D16-4227-B4C4-93AD478D4730}" type="datetime1">
              <a:rPr lang="el-GR" smtClean="0"/>
              <a:pPr rtl="0"/>
              <a:t>9/9/2021</a:t>
            </a:fld>
            <a:endParaRPr lang="en-US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 dirty="0"/>
              <a:t>Στυλ υποδείγματος κειμένου</a:t>
            </a:r>
          </a:p>
          <a:p>
            <a:pPr lvl="1" rtl="0"/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el-GR" noProof="0" smtClean="0"/>
              <a:pPr rtl="0"/>
              <a:t>1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60761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 rtl="0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 rtl="0"/>
            <a:r>
              <a:rPr lang="el-GR"/>
              <a:t>Κάντε κλικ για να επεξεργαστείτε τον υπότιτλο του υποδείγματος</a:t>
            </a:r>
            <a:endParaRPr lang="el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F588C4-500B-4586-A491-C794A53F195B}" type="datetime1">
              <a:rPr lang="el-GR" noProof="0" smtClean="0"/>
              <a:t>9/9/2021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F80458-E66D-4031-8184-E93940CE2FBD}" type="datetime1">
              <a:rPr lang="el-GR" smtClean="0"/>
              <a:t>9/9/2021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572499-6383-4736-8146-63BCCDC092EB}" type="datetime1">
              <a:rPr lang="el-GR" smtClean="0"/>
              <a:t>9/9/2021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 hasCustomPrompt="1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" dirty="0"/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2D5BC5-7E3F-4261-9280-26C932EB047E}" type="datetime1">
              <a:rPr lang="el-GR" smtClean="0"/>
              <a:t>9/9/2021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8D0408-92DF-4932-BB95-D5A26D7D30D8}" type="datetime1">
              <a:rPr lang="el-GR" smtClean="0"/>
              <a:t>9/9/2021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 rtl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BA13E4-4803-488B-8B08-00E2620DBDDB}" type="datetime1">
              <a:rPr lang="el-GR" smtClean="0"/>
              <a:t>9/9/2021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E20C96-6E39-4ED8-9516-735F87EF77C7}" type="datetime1">
              <a:rPr lang="el-GR" smtClean="0"/>
              <a:t>9/9/2021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8D1E3C-8334-4159-959F-169A9819307D}" type="datetime1">
              <a:rPr lang="el-GR" smtClean="0"/>
              <a:t>9/9/2021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042FC9-EA6A-4FFF-BC7F-B8D6CCA954AF}" type="datetime1">
              <a:rPr lang="el-GR" smtClean="0"/>
              <a:t>9/9/2021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4A3044-9DD2-443D-895D-EF346ED459EB}" type="datetime1">
              <a:rPr lang="el-GR" smtClean="0"/>
              <a:t>9/9/2021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77BD38-3939-4D36-99EA-59B88EEA2735}" type="datetime1">
              <a:rPr lang="el-GR" smtClean="0"/>
              <a:t>9/9/2021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 hasCustomPrompt="1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" dirty="0"/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50E1CE-98D3-4C1D-A816-AFD9F5B2924D}" type="datetime1">
              <a:rPr lang="el-GR" smtClean="0"/>
              <a:t>9/9/2021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3F705D8-AE94-4E99-9A30-666520177494}" type="datetime1">
              <a:rPr lang="el-GR" smtClean="0"/>
              <a:t>9/9/2021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22564" y="-637924"/>
            <a:ext cx="10346871" cy="3265714"/>
          </a:xfrm>
        </p:spPr>
        <p:txBody>
          <a:bodyPr rtlCol="0">
            <a:noAutofit/>
          </a:bodyPr>
          <a:lstStyle/>
          <a:p>
            <a:r>
              <a:rPr lang="el-G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Θαλάσσιες βιοτοξίνες και Δημόσια Υγεία: Ανίχνευση, διαχείριση και πρόληψη</a:t>
            </a:r>
            <a:br>
              <a:rPr lang="el-G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177409" y="2627790"/>
            <a:ext cx="12269229" cy="4230210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 Καλαϊτζίδου Μαρία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Κτηνίατρος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Εργαστήριο Αναφοράς Θαλάσσιων Βιοτοξινών,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Δ/</a:t>
            </a:r>
            <a:r>
              <a:rPr lang="el-G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νση</a:t>
            </a:r>
            <a:r>
              <a:rPr lang="el-G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Κτηνιατρικού Κέντρου Θεσσαλονίκης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Υπουργείο Αγροτικής Ανάπτυξης και Τροφίμων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b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l-G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l-G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0E78237-C39B-402B-9F97-84DD6081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el-GR" noProof="0" smtClean="0"/>
              <a:pPr rtl="0"/>
              <a:t>1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7232327A-14FC-4B56-8FE3-D13F1F20F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80912"/>
            <a:ext cx="10582182" cy="67664"/>
          </a:xfrm>
        </p:spPr>
        <p:txBody>
          <a:bodyPr>
            <a:normAutofit fontScale="90000"/>
          </a:bodyPr>
          <a:lstStyle/>
          <a:p>
            <a:pPr marL="1600200" lvl="3" indent="-228600" algn="ctr">
              <a:lnSpc>
                <a:spcPct val="115000"/>
              </a:lnSpc>
              <a:spcAft>
                <a:spcPts val="1000"/>
              </a:spcAft>
            </a:pPr>
            <a:endParaRPr lang="el-GR" sz="28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560CC9D2-E5A9-4E2A-BB90-68A3FB9B8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885" y="248576"/>
            <a:ext cx="9490229" cy="5698967"/>
          </a:xfrm>
        </p:spPr>
        <p:txBody>
          <a:bodyPr>
            <a:normAutofit fontScale="92500"/>
          </a:bodyPr>
          <a:lstStyle/>
          <a:p>
            <a:pPr algn="l"/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Κλιματική αλλαγή 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(αύξηση θερμοκρασίας υδάτων, επίδραση στις φυσικοχημικές παραμέτρους του νερού, αύξηση ηλιακής ακτινοβολίας) 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Ανθρώπινες δραστηριότητες 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(μη εφαρμογή ορθών πρακτικών γεωργίας και κτηνοτροφίας, αστικά και βιομηχανικά λύματα)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</a:p>
          <a:p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Ελλιπής τήρηση περιβαλλοντικών όρων </a:t>
            </a:r>
          </a:p>
          <a:p>
            <a:pPr algn="l"/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εντείνουν το φαινόμενο της άνθησης τοξικού φυτοπλαγκτού (και μη τοξικού), συνεπώς αυξάνεται ο κίνδυνος παραγωγής θαλάσσιων βιοτοξινών, αλλά και διαταραχής και καταστροφής του υδάτινου οικοσυστήματος.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3CE801-EE99-4A7D-9476-E932C6B7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18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560CC9D2-E5A9-4E2A-BB90-68A3FB9B8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076" y="532661"/>
            <a:ext cx="10813001" cy="5903650"/>
          </a:xfrm>
        </p:spPr>
        <p:txBody>
          <a:bodyPr>
            <a:normAutofit/>
          </a:bodyPr>
          <a:lstStyle/>
          <a:p>
            <a:pPr algn="l"/>
            <a:endParaRPr lang="el-GR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l-GR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l-GR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Ειδικότερα στις παράκτιες κυρίως ζώνες του Θερμαϊκού κόλπου αυξημένος κίνδυνος φαινομένου του ευτροφισμού λόγω: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</a:rPr>
              <a:t>απορροών από τα παρακείμενα ποτάμια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</a:rPr>
              <a:t> επεξεργασμένα αστικά και βιομηχανικά λύματα που καταλήγουν στον κόλπο.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</a:t>
            </a:r>
            <a:endParaRPr lang="el-GR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</a:rPr>
              <a:t>στερεά συστατικά - νιτρικά και φωσφορικά άλατα  λιπασμάτων.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</a:rPr>
              <a:t>Ετήσιος εμπλουτισμός του Θερμαϊκού κόλπου άνω των 11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</a:rPr>
              <a:t>8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00</a:t>
            </a: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</a:rPr>
              <a:t> τόνων αζώτου και 3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00</a:t>
            </a: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</a:rPr>
              <a:t> τόνων φωσφόρου - χημικά στοιχεία που ευνοούν το φαινόμενο της άνθησης.</a:t>
            </a:r>
          </a:p>
          <a:p>
            <a:pPr algn="l"/>
            <a:endParaRPr lang="el-GR" i="1" strike="sngStrike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l"/>
            <a:endParaRPr lang="el-GR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l"/>
            <a:endParaRPr lang="el-GR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l-GR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7E48F2-1416-4436-8F06-8F1B4E7D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el-GR" noProof="0" smtClean="0"/>
              <a:pPr rtl="0"/>
              <a:t>11</a:t>
            </a:fld>
            <a:endParaRPr lang="el-GR" noProof="0" dirty="0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64E6CAE8-8C17-41D9-A024-595C3ED8E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3918" y="421689"/>
            <a:ext cx="6764785" cy="11097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58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7232327A-14FC-4B56-8FE3-D13F1F20F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992" y="293471"/>
            <a:ext cx="8128987" cy="853398"/>
          </a:xfrm>
        </p:spPr>
        <p:txBody>
          <a:bodyPr>
            <a:normAutofit fontScale="90000"/>
          </a:bodyPr>
          <a:lstStyle/>
          <a:p>
            <a:pPr marL="1600200" lvl="3" indent="-228600" algn="l">
              <a:lnSpc>
                <a:spcPct val="115000"/>
              </a:lnSpc>
              <a:spcAft>
                <a:spcPts val="1000"/>
              </a:spcAft>
            </a:pPr>
            <a:r>
              <a:rPr lang="el-GR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lang="el-GR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br>
              <a:rPr lang="el-GR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l-GR" sz="24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560CC9D2-E5A9-4E2A-BB90-68A3FB9B8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106" y="1244015"/>
            <a:ext cx="11709647" cy="600130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Αξιολόγηση κινδύνου υδάτων – καταγραφή  περιοχών με έντονα φαινόμενα ευτροφισμού (χαρτογράφηση)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Προγράμματα παρακολούθησης υδάτων - Δορυφορικές λήψεις με απευθείας μετάδοση εικόνας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(Satellite Remote Sensing) 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μέτρηση παραμέτρων όπως η χλωροφύλλη-α και η θερμοκρασία στην επιφάνεια των υδάτων, σε συνδυασμό με το πρόγραμμα παρακολούθησης τοξικού φυτοπλαγκτού και θαλάσσιων βιοτοξινών του ΥΠΑΑΤ.</a:t>
            </a:r>
          </a:p>
          <a:p>
            <a:pPr algn="l"/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Εφαρμογές ορθής γεωργικής και κτηνοτροφικής πρακτικής – χρήση λιπασμάτων χωρίς φωσφορικά και νιτρικά άλατα και αξιοποίηση της κοπριάς, (π.χ. χρήση της για παραγωγή βιοαερίου)            μείωση μεταφοράς θρεπτικών υλικών με τις απορροές του εδάφους.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1EA1F6C-BBF3-47C5-A94A-12DAC19B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el-GR" noProof="0" smtClean="0"/>
              <a:pPr rtl="0"/>
              <a:t>12</a:t>
            </a:fld>
            <a:endParaRPr lang="el-GR" noProof="0" dirty="0"/>
          </a:p>
        </p:txBody>
      </p:sp>
      <p:sp>
        <p:nvSpPr>
          <p:cNvPr id="6" name="Τίτλος 2">
            <a:extLst>
              <a:ext uri="{FF2B5EF4-FFF2-40B4-BE49-F238E27FC236}">
                <a16:creationId xmlns:a16="http://schemas.microsoft.com/office/drawing/2014/main" id="{004D9053-A002-4B81-8E00-D808495089C6}"/>
              </a:ext>
            </a:extLst>
          </p:cNvPr>
          <p:cNvSpPr txBox="1">
            <a:spLocks/>
          </p:cNvSpPr>
          <p:nvPr/>
        </p:nvSpPr>
        <p:spPr>
          <a:xfrm>
            <a:off x="-754602" y="0"/>
            <a:ext cx="12819355" cy="9371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00200" lvl="3" indent="-228600" algn="ctr">
              <a:lnSpc>
                <a:spcPct val="115000"/>
              </a:lnSpc>
              <a:spcAft>
                <a:spcPts val="1000"/>
              </a:spcAft>
            </a:pPr>
            <a:r>
              <a:rPr lang="el-GR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ΠΡΟΛΗΨΗ ΦΑΙΝΟΜΕΝΟΥ ΑΝΘΗΣΗ ΚΑΙ ΠΑΡΑΓΩΓΗΣ ΘΑΛΑΣΣΙΩΝ ΒΙΟΤΟΞΙΝΩΝ</a:t>
            </a:r>
            <a:endParaRPr lang="el-GR" sz="24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2BFEACB7-4750-48B0-AC1A-EF7658858D3D}"/>
              </a:ext>
            </a:extLst>
          </p:cNvPr>
          <p:cNvCxnSpPr/>
          <p:nvPr/>
        </p:nvCxnSpPr>
        <p:spPr>
          <a:xfrm>
            <a:off x="4394447" y="5548544"/>
            <a:ext cx="6569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7232327A-14FC-4B56-8FE3-D13F1F20F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992" y="293471"/>
            <a:ext cx="8128987" cy="853398"/>
          </a:xfrm>
        </p:spPr>
        <p:txBody>
          <a:bodyPr>
            <a:normAutofit fontScale="90000"/>
          </a:bodyPr>
          <a:lstStyle/>
          <a:p>
            <a:pPr marL="1600200" lvl="3" indent="-228600" algn="l">
              <a:lnSpc>
                <a:spcPct val="115000"/>
              </a:lnSpc>
              <a:spcAft>
                <a:spcPts val="1000"/>
              </a:spcAft>
            </a:pPr>
            <a:r>
              <a:rPr lang="el-GR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lang="el-GR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br>
              <a:rPr lang="el-GR" sz="24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l-GR" sz="24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560CC9D2-E5A9-4E2A-BB90-68A3FB9B8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106" y="1244015"/>
            <a:ext cx="11709647" cy="600130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Αυστηρές προδιαγραφές βιολογικών καθαρισμών.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Εγκατάσταση μυδοκαλλιεργειών μακριά από τις παράκτιες ζώνες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Εκπαίδευση επαγγελματιών (απότομη αλλαγή του χρώματος του νερού, δυσάρεστη οσμή, σχηματισμός κρούστας)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Αυστηρή τήρηση περιβαλλοντικής νομοθεσίας –προστασίας Δημόσιας Υγείας.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1EA1F6C-BBF3-47C5-A94A-12DAC19B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el-GR" noProof="0" smtClean="0"/>
              <a:pPr rtl="0"/>
              <a:t>13</a:t>
            </a:fld>
            <a:endParaRPr lang="el-GR" noProof="0" dirty="0"/>
          </a:p>
        </p:txBody>
      </p:sp>
      <p:sp>
        <p:nvSpPr>
          <p:cNvPr id="6" name="Τίτλος 2">
            <a:extLst>
              <a:ext uri="{FF2B5EF4-FFF2-40B4-BE49-F238E27FC236}">
                <a16:creationId xmlns:a16="http://schemas.microsoft.com/office/drawing/2014/main" id="{004D9053-A002-4B81-8E00-D808495089C6}"/>
              </a:ext>
            </a:extLst>
          </p:cNvPr>
          <p:cNvSpPr txBox="1">
            <a:spLocks/>
          </p:cNvSpPr>
          <p:nvPr/>
        </p:nvSpPr>
        <p:spPr>
          <a:xfrm>
            <a:off x="-754602" y="57135"/>
            <a:ext cx="12819355" cy="9371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00200" lvl="3" indent="-228600" algn="ctr">
              <a:lnSpc>
                <a:spcPct val="115000"/>
              </a:lnSpc>
              <a:spcAft>
                <a:spcPts val="1000"/>
              </a:spcAft>
            </a:pPr>
            <a:r>
              <a:rPr lang="el-GR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ΠΡΟΛΗΨΗ ΦΑΙΝΟΜΕΝΟΥ ΑΝΘΗΣΗ ΚΑΙ ΠΑΡΑΓΩΓΗΣ ΘΑΛΑΣΣΙΩΝ ΒΙΟΤΟΞΙΝΩΝ</a:t>
            </a:r>
            <a:endParaRPr lang="el-GR" sz="24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DEFD0BEA-632A-49C1-8F77-B0B23DD46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5" y="0"/>
            <a:ext cx="12358255" cy="6883401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3DC245C-B413-458B-B79F-819726E9C36B}"/>
              </a:ext>
            </a:extLst>
          </p:cNvPr>
          <p:cNvSpPr/>
          <p:nvPr/>
        </p:nvSpPr>
        <p:spPr>
          <a:xfrm>
            <a:off x="7850420" y="5737168"/>
            <a:ext cx="40016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Σας ευχαριστώ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EC71FEE-1EFA-4C13-A53C-2DD02218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el-GR" noProof="0" smtClean="0"/>
              <a:pPr rtl="0"/>
              <a:t>14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7102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A8C789-84BF-4EC6-A142-A8BD9D29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-82042"/>
            <a:ext cx="7191624" cy="319596"/>
          </a:xfrm>
        </p:spPr>
        <p:txBody>
          <a:bodyPr>
            <a:normAutofit fontScale="90000"/>
          </a:bodyPr>
          <a:lstStyle/>
          <a:p>
            <a:pPr algn="ctr"/>
            <a:endParaRPr lang="el-G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57FC0A1-521E-4758-B0C6-F2E358CB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042" y="853767"/>
            <a:ext cx="12049958" cy="5289581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Οι θαλάσσιες βιοτοξίνες είναι χημικοί παράγοντες κινδύνου.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Παράγονται από διάφορα γένη τοξικού φυτοπλαγκτού.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Σε ευνοϊκές περιβαλλοντικές συνθήκες            φαινόμενο ευτροφισμού και αύξηση πληθυσμού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l-GR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φαινόμενο «άνθησης».</a:t>
            </a:r>
          </a:p>
          <a:p>
            <a:pPr lvl="0" algn="just">
              <a:lnSpc>
                <a:spcPct val="115000"/>
              </a:lnSpc>
            </a:pPr>
            <a:r>
              <a:rPr lang="el-GR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Τροφή για τα οστρακοειδή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πιθανή παραγωγή τοξινών 					</a:t>
            </a:r>
            <a:endParaRPr lang="el-GR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l-GR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Βιοσυσσώρευση</a:t>
            </a:r>
          </a:p>
          <a:p>
            <a:pPr lvl="0" algn="just">
              <a:lnSpc>
                <a:spcPct val="115000"/>
              </a:lnSpc>
            </a:pPr>
            <a:endParaRPr lang="el-GR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l-GR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  Υπέρβαση ορίων νομοθεσίας</a:t>
            </a:r>
          </a:p>
          <a:p>
            <a:pPr lvl="0" algn="just">
              <a:lnSpc>
                <a:spcPct val="115000"/>
              </a:lnSpc>
            </a:pPr>
            <a:endParaRPr lang="el-GR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endParaRPr lang="el-GR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B13E2A5-9F4E-495D-AD2B-97E34535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el-GR" noProof="0" smtClean="0"/>
              <a:pPr rtl="0"/>
              <a:t>2</a:t>
            </a:fld>
            <a:endParaRPr lang="el-GR" noProof="0" dirty="0"/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29970D79-8209-452A-918A-9C07482783C7}"/>
              </a:ext>
            </a:extLst>
          </p:cNvPr>
          <p:cNvCxnSpPr>
            <a:cxnSpLocks/>
          </p:cNvCxnSpPr>
          <p:nvPr/>
        </p:nvCxnSpPr>
        <p:spPr>
          <a:xfrm>
            <a:off x="6542843" y="2405848"/>
            <a:ext cx="10475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D9F44D96-5E77-4C81-8E9A-5E6F8C69305A}"/>
              </a:ext>
            </a:extLst>
          </p:cNvPr>
          <p:cNvCxnSpPr>
            <a:cxnSpLocks/>
          </p:cNvCxnSpPr>
          <p:nvPr/>
        </p:nvCxnSpPr>
        <p:spPr>
          <a:xfrm>
            <a:off x="6238784" y="3534067"/>
            <a:ext cx="6081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Γραμμή σύνδεσης: Γωνιώδης 18">
            <a:extLst>
              <a:ext uri="{FF2B5EF4-FFF2-40B4-BE49-F238E27FC236}">
                <a16:creationId xmlns:a16="http://schemas.microsoft.com/office/drawing/2014/main" id="{8AFBF1A8-71DE-433D-8DEE-9FC1B07C6582}"/>
              </a:ext>
            </a:extLst>
          </p:cNvPr>
          <p:cNvCxnSpPr/>
          <p:nvPr/>
        </p:nvCxnSpPr>
        <p:spPr>
          <a:xfrm rot="16200000" flipH="1">
            <a:off x="4030462" y="3109404"/>
            <a:ext cx="381740" cy="25745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F6C05453-7197-4766-9384-033D6D3A97F8}"/>
              </a:ext>
            </a:extLst>
          </p:cNvPr>
          <p:cNvCxnSpPr/>
          <p:nvPr/>
        </p:nvCxnSpPr>
        <p:spPr>
          <a:xfrm>
            <a:off x="8416031" y="3719743"/>
            <a:ext cx="0" cy="763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65A19357-0701-47FB-BC02-2B63A42F7EBC}"/>
              </a:ext>
            </a:extLst>
          </p:cNvPr>
          <p:cNvCxnSpPr/>
          <p:nvPr/>
        </p:nvCxnSpPr>
        <p:spPr>
          <a:xfrm>
            <a:off x="8293223" y="4866442"/>
            <a:ext cx="0" cy="763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87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7232327A-14FC-4B56-8FE3-D13F1F20F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559294" y="0"/>
            <a:ext cx="10493405" cy="82798"/>
          </a:xfrm>
        </p:spPr>
        <p:txBody>
          <a:bodyPr>
            <a:normAutofit fontScale="90000"/>
          </a:bodyPr>
          <a:lstStyle/>
          <a:p>
            <a:pPr marL="1600200" lvl="3" indent="-228600">
              <a:lnSpc>
                <a:spcPct val="115000"/>
              </a:lnSpc>
              <a:spcAft>
                <a:spcPts val="1000"/>
              </a:spcAft>
            </a:pPr>
            <a:endParaRPr lang="el-GR" sz="24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560CC9D2-E5A9-4E2A-BB90-68A3FB9B8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623" y="568172"/>
            <a:ext cx="11366377" cy="5468644"/>
          </a:xfrm>
        </p:spPr>
        <p:txBody>
          <a:bodyPr>
            <a:normAutofit/>
          </a:bodyPr>
          <a:lstStyle/>
          <a:p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Τ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α σημαντικ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ό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τερα γ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νη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τοξικού φυτοπλαγκτού που ανιχνεύονται στον Θερμαϊκό κόλπο (και στη χώρα) είναι: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
-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Dinophysis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sp. </a:t>
            </a:r>
            <a:r>
              <a:rPr lang="el-GR" sz="2800" dirty="0">
                <a:solidFill>
                  <a:srgbClr val="073E87"/>
                </a:solidFill>
                <a:latin typeface="Times New Roman"/>
              </a:rPr>
              <a:t>παράγουν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δ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ια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ρροϊκ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ς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θαλάσσιες βιοτοξίνες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 (diarrhetic shellfish poisoning, DSP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
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- Gymnodinium και Alexandrium 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sp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.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παράγουν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παραλ</a:t>
            </a:r>
            <a:r>
              <a:rPr kumimoji="0" 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υτικές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θαλάσσιες βιοτοξίνες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(paralytic shellfish poisoning, PSP).
-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Pseudo-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nitzschia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 και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Νitzschia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 sp.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παράγουν </a:t>
            </a:r>
            <a:r>
              <a:rPr lang="el-GR" sz="2800" dirty="0">
                <a:solidFill>
                  <a:srgbClr val="073E87"/>
                </a:solidFill>
                <a:latin typeface="Times New Roman"/>
                <a:ea typeface="+mn-ea"/>
                <a:cs typeface="+mn-cs"/>
              </a:rPr>
              <a:t>αμνησιακές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θαλάσσιες βιοτοξίνες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</a:rPr>
              <a:t>(amnesic shellfish poisoning, ASP).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73E87"/>
              </a:solidFill>
              <a:latin typeface="Times New Roman"/>
              <a:cs typeface="Arial" panose="020B0604020202020204" pitchFamily="34" charset="0"/>
            </a:endParaRPr>
          </a:p>
          <a:p>
            <a:pPr algn="l"/>
            <a:endParaRPr lang="el-GR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l-GR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3CE801-EE99-4A7D-9476-E932C6B7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el-GR" noProof="0" smtClean="0"/>
              <a:pPr rtl="0"/>
              <a:t>3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2047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7232327A-14FC-4B56-8FE3-D13F1F20F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911"/>
            <a:ext cx="10120545" cy="618078"/>
          </a:xfrm>
        </p:spPr>
        <p:txBody>
          <a:bodyPr>
            <a:normAutofit/>
          </a:bodyPr>
          <a:lstStyle/>
          <a:p>
            <a:pPr marL="1600200" lvl="3" indent="-228600" algn="ctr">
              <a:lnSpc>
                <a:spcPct val="115000"/>
              </a:lnSpc>
              <a:spcAft>
                <a:spcPts val="1000"/>
              </a:spcAft>
            </a:pPr>
            <a:r>
              <a:rPr lang="el-GR" sz="28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ΡΟΛΟΣ ΣΤΗ ΔΗΜΟΣΙΑ ΥΓΕΙΑ</a:t>
            </a:r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560CC9D2-E5A9-4E2A-BB90-68A3FB9B8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47" y="1174071"/>
            <a:ext cx="12064753" cy="4989251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Παγκόσμια εξάπλωση.</a:t>
            </a:r>
          </a:p>
          <a:p>
            <a:pPr algn="l"/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ΔΙΑΡΡΟΪΚΕΣ ΤΟΞΙΝΕΣ:</a:t>
            </a: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Συμπτώματα από 30 λεπτά έως και 12 ώρες.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Διαρροϊκό σύνδρομο (γαστρεντερικές διαταραχές, έντονος κοιλιακός πόνος).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ΑΜΝΗΣΙΑΚΕΣ ΤΟΞΙΝΕΣ:</a:t>
            </a:r>
            <a:endParaRPr lang="en-US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Γαστρεντερικές διαταραχές εντός 24 ωρών.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Νευρολογικά συμπτώματα εντός 48 ωρών (πονοκέφαλος, ζάλη, σύγχυση, αποπροσανατολισμός, βραχυπρόθεσμη απώλεια μνήμης, κινητική αδυναμία, επιληπτικές κρίσεις).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βραχυπρόθεσμη απώλεια μνήμης μπορεί να γίνει μόνιμη. 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Καρδιακές αρρυθμίες, κώμα ακόμη και θάνατος. </a:t>
            </a:r>
            <a:endParaRPr lang="el-GR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algn="l"/>
            <a:endParaRPr lang="el-GR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3CE801-EE99-4A7D-9476-E932C6B7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7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7232327A-14FC-4B56-8FE3-D13F1F20F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911"/>
            <a:ext cx="10120545" cy="618078"/>
          </a:xfrm>
        </p:spPr>
        <p:txBody>
          <a:bodyPr>
            <a:normAutofit/>
          </a:bodyPr>
          <a:lstStyle/>
          <a:p>
            <a:pPr marL="1600200" lvl="3" indent="-228600" algn="ctr">
              <a:lnSpc>
                <a:spcPct val="115000"/>
              </a:lnSpc>
              <a:spcAft>
                <a:spcPts val="1000"/>
              </a:spcAft>
            </a:pPr>
            <a:r>
              <a:rPr lang="el-GR" sz="28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ΡΟΛΟΣ ΣΤΗ ΔΗΜΟΣΙΑ ΥΓΕΙΑ</a:t>
            </a:r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560CC9D2-E5A9-4E2A-BB90-68A3FB9B8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934374"/>
            <a:ext cx="12192000" cy="525336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ΠΑΡΑΛΥΤΙΚΕΣ ΤΟΞΙΝΕΣ: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Αρχικά συμπτώματα: μυρμήγκιασμα των χειλιών και της γλώσσας εντός λίγων λεπτών έως και μία ή δύο ώρες.     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Μυρμήγκιασμα των δακτύλων και των ποδιών, απώλεια ελέγχου των χεριών και των ποδιών, δύσπνοια.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Παράλυση μυών του στήθους και της κοιλιάς, συμπεριλαμβανομένων των μυών του αναπνευστικού συστήματος. Ασφυξία. 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μεγάλες δόσεις θάνατος εντός 30 λεπτών.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ΑΛΛΕΣ ΘΑΛΑΣΣΙΕΣ ΒΙΟΤΟΞΙΝΕΣ (ΕΚΤΟΣ ΝΟΜΟΘΕΣΙΑΣ): 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Κυανοτοξίνες (ηπατοτοξίνες, νευροτοξίνες, </a:t>
            </a:r>
            <a:r>
              <a:rPr lang="el-G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δερματοτοξίνες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Κυκλικές αμίνες (Γυμνοδιμίνες, σπιρολίδια, πιννατοξίνες)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νευροτοξίνες.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l-G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Σιγκουατοξίνες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νευροτοξίνες.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l-G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Τετραδοτοξίνες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νευροτοξίνες.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Μπρεβετοξίνες – νευροτοξίνες.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Παλυτοξίνες – συμπτώματα ίωσης του αναπνευστικού, δερματολογικά, νευρολογικά, γαστρεντερικά, καρδιαγγειακά.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l-GR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3CE801-EE99-4A7D-9476-E932C6B7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2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7232327A-14FC-4B56-8FE3-D13F1F20F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911"/>
            <a:ext cx="10120545" cy="85419"/>
          </a:xfrm>
        </p:spPr>
        <p:txBody>
          <a:bodyPr>
            <a:normAutofit fontScale="90000"/>
          </a:bodyPr>
          <a:lstStyle/>
          <a:p>
            <a:pPr marL="1600200" lvl="3" indent="-228600" algn="ctr">
              <a:lnSpc>
                <a:spcPct val="115000"/>
              </a:lnSpc>
              <a:spcAft>
                <a:spcPts val="1000"/>
              </a:spcAft>
            </a:pPr>
            <a:endParaRPr lang="el-GR" sz="28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560CC9D2-E5A9-4E2A-BB90-68A3FB9B8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934374"/>
            <a:ext cx="12192000" cy="5253362"/>
          </a:xfrm>
        </p:spPr>
        <p:txBody>
          <a:bodyPr>
            <a:normAutofit/>
          </a:bodyPr>
          <a:lstStyle/>
          <a:p>
            <a:pPr lvl="1" algn="l"/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θαλάσσιες βιοτοξίνες είναι θερμοάντοχες </a:t>
            </a:r>
          </a:p>
          <a:p>
            <a:r>
              <a:rPr lang="el-G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ανθεκτικές στην κατάψυξη</a:t>
            </a:r>
          </a:p>
          <a:p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3CE801-EE99-4A7D-9476-E932C6B7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4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7232327A-14FC-4B56-8FE3-D13F1F20F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520038" cy="683145"/>
          </a:xfrm>
        </p:spPr>
        <p:txBody>
          <a:bodyPr>
            <a:normAutofit/>
          </a:bodyPr>
          <a:lstStyle/>
          <a:p>
            <a:pPr marL="1600200" lvl="3" indent="-228600" algn="ctr">
              <a:lnSpc>
                <a:spcPct val="115000"/>
              </a:lnSpc>
              <a:spcAft>
                <a:spcPts val="1000"/>
              </a:spcAft>
            </a:pPr>
            <a:r>
              <a:rPr lang="el-GR" sz="28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ΜΕΘΟΔΟΙ ΑΝΙΧΝΕΥΣΗΣ</a:t>
            </a:r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560CC9D2-E5A9-4E2A-BB90-68A3FB9B8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006" y="683145"/>
            <a:ext cx="11549848" cy="5948474"/>
          </a:xfrm>
        </p:spPr>
        <p:txBody>
          <a:bodyPr>
            <a:normAutofit/>
          </a:bodyPr>
          <a:lstStyle/>
          <a:p>
            <a:pPr algn="l"/>
            <a:r>
              <a:rPr lang="el-G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ΘΑΛΑΣΣΙΕΣ ΒΙΟΤΟΞΙΝΕΣ ΕΝΩΣΙΑΚΗΣ ΝΟΜΟΘΕΣΙΑΣ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Χημική μέθοδος υγρής χρωματογραφίας υψηλής απόδοσης με ανιχνευτή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UV-DAD (HPLC - UV) (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αμνησιακές,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ASP)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Χημική μέθοδος υγρής χρωματογραφίας υψηλής απόδοσης συνδεδεμένη με φασματομετρία μάζας σε σειρά (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UHPLC- MS/MS) (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λιπόφιλες,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LPT)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Βιολογική μέθοδος (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Mouse Bioassay) (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παραλυτικές,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PSP) 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χημική μέθοδος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LAWRENCE (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υγρή χρωματογραφία υψηλής απόδοσης με ανιχνευτή φθορισμού (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HPLC-FLD)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Εθνικό Εργαστήριο Αναφοράς Θαλάσσιων Βιοτοξινών, όπου διενεργούνται οι αναλύσεις, είναι διαπιστευμένο σύμφωνα με τις απαιτήσεις του προτύπου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17025:2017, 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το Εθνικό Σύστημα Διαπίστευσης (επίσημος φορέας της Ελλάδας)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δέχεται ετήσιους ελέγχους από εξειδικευμένους αξιολογητές.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μέθοδοι που εφαρμόζονται είναι επικυρωμένες σύμφωνα με την Ενωσιακή νομοθεσία, διαπιστευμένες, οι δε αβεβαιότητες είναι χαμηλές.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3CE801-EE99-4A7D-9476-E932C6B7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75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7232327A-14FC-4B56-8FE3-D13F1F20F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319597" y="-45719"/>
            <a:ext cx="10120543" cy="45719"/>
          </a:xfrm>
        </p:spPr>
        <p:txBody>
          <a:bodyPr>
            <a:normAutofit fontScale="90000"/>
          </a:bodyPr>
          <a:lstStyle/>
          <a:p>
            <a:pPr marL="1600200" lvl="3" indent="-228600" algn="ctr">
              <a:lnSpc>
                <a:spcPct val="115000"/>
              </a:lnSpc>
              <a:spcAft>
                <a:spcPts val="1000"/>
              </a:spcAft>
            </a:pPr>
            <a:endParaRPr lang="el-GR" sz="28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560CC9D2-E5A9-4E2A-BB90-68A3FB9B8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336" y="450794"/>
            <a:ext cx="11265764" cy="5217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Λόγω της μείωσης της αβεβαιότητας, το ΥΠΑΑΤ σε συνεργασία με το εργαστήριο έλαβε τη σημαντική απόφαση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αφαίρεσης της αβεβαιότητας 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το αποτέλεσμα, την οποία δέχτηκε και ο φορέας διαπίστευσης (κανόνας απόφασης).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Ενδεικτικά για τη συχνότερη διαρροϊκή θαλάσσια βιοτοξίνη που ανιχνεύεται στη χώρα μας (</a:t>
            </a:r>
            <a:r>
              <a:rPr lang="el-G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οκαδαϊκό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οξύ), η αβεβαιότητα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κανονιστικό όριο των 160 μ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g/kg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11,5%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Έτσι π.χ. αν το αποτέλεσμα της ανάλυσης με φασματομετρία μάζας είναι 165 μ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g/kg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(υπερβατικό), η διαχείριση του αποτελέσματος από τις κτηνιατρικές υπηρεσίες στις περιφερειακές ενότητες σύμφωνα με την ισχύουσα εγκύκλιο του ΥΠΑΑΤ είναι η εξής:</a:t>
            </a:r>
          </a:p>
          <a:p>
            <a:pPr lvl="2" algn="l"/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(165*11,5)/100 = 18,98 μ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g/kg   </a:t>
            </a:r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άρα 165-18,98=146,02 μ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g/kg</a:t>
            </a:r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Συνεπώς το αποτέλεσμα είναι συμμορφούμενο με τη νομοθεσία και επιτρέπεται η αλίευση των οστρακοειδών.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3CE801-EE99-4A7D-9476-E932C6B7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09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7232327A-14FC-4B56-8FE3-D13F1F20F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250" y="457232"/>
            <a:ext cx="10120545" cy="618078"/>
          </a:xfrm>
        </p:spPr>
        <p:txBody>
          <a:bodyPr>
            <a:normAutofit fontScale="90000"/>
          </a:bodyPr>
          <a:lstStyle/>
          <a:p>
            <a:pPr marL="1600200" lvl="3" indent="-228600" algn="ctr">
              <a:lnSpc>
                <a:spcPct val="115000"/>
              </a:lnSpc>
              <a:spcAft>
                <a:spcPts val="1000"/>
              </a:spcAft>
            </a:pPr>
            <a:r>
              <a:rPr lang="el-GR" sz="28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ΑΛΛΕΣ ΕΠΙΠΤΩΣΕΙΣ ΘΑΛΑΣΣΙΩΝ ΒΙΟΤΟΞΙΝΩΝ ΚΑΙ ΦΑΙΝΟΜΕΝΟΥ ΑΝΘΗΣΗΣ </a:t>
            </a:r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560CC9D2-E5A9-4E2A-BB90-68A3FB9B8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9" y="1287230"/>
            <a:ext cx="12172764" cy="586817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l-G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Υδρόβιοι οργανισμοί και θαλάσσιο οικοσύστημα: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l-G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Ψάρια αλιείας και υδατοκαλλιεργειών: 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Υποξία – Ανοξία – Θάνατοι. Οικονομικές απώλειες.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Τοξίνες κυανοβακτηρίων, μικροκυστίνες – Βλαπτικές στα έμβρυα των μυδιών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Mytilus galloprovincialis.</a:t>
            </a:r>
            <a:r>
              <a:rPr lang="el-G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Οικονομικές απώλειες.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Karenia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brevis</a:t>
            </a:r>
            <a:r>
              <a:rPr lang="el-G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Μπρεβετοξίνες τοξικές για διάφορα είδη ψαριών, διαταραχή της κολύμβησης, παράλυση, θάνατος. Επίσης σε θαλάσσιες χελώνες – μυϊκά και νευρικά συμπτώματα, θάνατοι.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l-G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Υδρόβια πτηνά: </a:t>
            </a:r>
            <a:r>
              <a:rPr lang="el-G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Pseudo-nitzschia</a:t>
            </a:r>
            <a:r>
              <a:rPr lang="el-G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περιστατικά δηλητηρίασης από </a:t>
            </a:r>
            <a:r>
              <a:rPr lang="el-G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δομοϊκό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οξύ. Αναφορές για τοξικότητα από παραλυτικές τοξίνες με μειωμένη ικανότητα πτήσης ή κολύμβησης, δύσπνοια, πεπτικά συμπτώματα και φλεγμονή, παράλυση και θάνατο.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l-G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Θαλάσσια θηλαστικά: 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Φάλαινες , φώκιες – Θάνατοι από σαξιτοξίνη (παραλυτική τοξίνη).</a:t>
            </a:r>
            <a:endParaRPr lang="el-GR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Τοξικότητα σε θαλάσσια φυτά.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Καταστροφή βυθού.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Κοινωνικοοικονομικές επιπτώσεις. </a:t>
            </a:r>
          </a:p>
          <a:p>
            <a:endParaRPr lang="el-G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3CE801-EE99-4A7D-9476-E932C6B7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20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Πρότυπο σχεδίασης καπετάνιος στα σύννεφ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572_TF03460508" id="{46E6353A-13D4-4437-8537-DE9132E197EE}" vid="{0D2EE426-711F-461A-A7D8-180C3064EE9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Διαφάνειες με σχέδιο πλοήγησης στα σύννεφα</Template>
  <TotalTime>2769</TotalTime>
  <Words>1105</Words>
  <Application>Microsoft Office PowerPoint</Application>
  <PresentationFormat>Ευρεία οθόνη</PresentationFormat>
  <Paragraphs>139</Paragraphs>
  <Slides>14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Wingdings</vt:lpstr>
      <vt:lpstr>Πρότυπο σχεδίασης καπετάνιος στα σύννεφα</vt:lpstr>
      <vt:lpstr>Θαλάσσιες βιοτοξίνες και Δημόσια Υγεία: Ανίχνευση, διαχείριση και πρόληψη   </vt:lpstr>
      <vt:lpstr>Παρουσίαση του PowerPoint</vt:lpstr>
      <vt:lpstr>Παρουσίαση του PowerPoint</vt:lpstr>
      <vt:lpstr>ΡΟΛΟΣ ΣΤΗ ΔΗΜΟΣΙΑ ΥΓΕΙΑ</vt:lpstr>
      <vt:lpstr>ΡΟΛΟΣ ΣΤΗ ΔΗΜΟΣΙΑ ΥΓΕΙΑ</vt:lpstr>
      <vt:lpstr>Παρουσίαση του PowerPoint</vt:lpstr>
      <vt:lpstr>ΜΕΘΟΔΟΙ ΑΝΙΧΝΕΥΣΗΣ</vt:lpstr>
      <vt:lpstr>Παρουσίαση του PowerPoint</vt:lpstr>
      <vt:lpstr>ΑΛΛΕΣ ΕΠΙΠΤΩΣΕΙΣ ΘΑΛΑΣΣΙΩΝ ΒΙΟΤΟΞΙΝΩΝ ΚΑΙ ΦΑΙΝΟΜΕΝΟΥ ΑΝΘΗΣΗΣ </vt:lpstr>
      <vt:lpstr>Παρουσίαση του PowerPoint</vt:lpstr>
      <vt:lpstr>Παρουσίαση του PowerPoint</vt:lpstr>
      <vt:lpstr>              </vt:lpstr>
      <vt:lpstr>             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τίτλου</dc:title>
  <dc:creator>MARIA KALAITZIDOU</dc:creator>
  <cp:lastModifiedBy>MARIA KALAITZIDOU</cp:lastModifiedBy>
  <cp:revision>646</cp:revision>
  <dcterms:created xsi:type="dcterms:W3CDTF">2018-01-08T13:02:26Z</dcterms:created>
  <dcterms:modified xsi:type="dcterms:W3CDTF">2021-09-09T18:40:52Z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